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8D78F7B-E6D0-439A-9B66-ABD2670E2BA1}" v="341" dt="2022-05-03T15:18:37.923"/>
    <p1510:client id="{A8C592E1-015C-BA63-DEDE-6539CF502824}" v="251" dt="2022-05-10T15:25:52.416"/>
    <p1510:client id="{C4BE2624-35F5-FC06-D732-60D102E64CE8}" v="96" dt="2022-06-06T16:53:19.55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10"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6/6/2022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6/6/2022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6/6/2022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6/6/2022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6/6/2022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6/6/2022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6/6/2022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6/6/2022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6/6/2022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6/6/2022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6/6/2022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6/6/2022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strategywiki.org/wiki/Pan_European_Game_Information"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https://creativecommons.org/licenses/by-sa/3.0/"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strategywiki.org/wiki/LEGO_Star_Wars:_The_Video_Game"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pngall.com/thinking-man-png"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horizonpsytech.com/2018/03/16/i-professional-gamer-sono-dipendenti-dai-videogiochi/"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29398BB-6F62-472B-88B2-8D942FEBFB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5">
            <a:extLst>
              <a:ext uri="{FF2B5EF4-FFF2-40B4-BE49-F238E27FC236}">
                <a16:creationId xmlns:a16="http://schemas.microsoft.com/office/drawing/2014/main" id="{01F1CEA4-5DA0-41E1-A743-4F227AE62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276856" y="1645694"/>
            <a:ext cx="4689240" cy="4115025"/>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noFill/>
          <a:ln w="50800"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Freeform: Shape 13">
            <a:extLst>
              <a:ext uri="{FF2B5EF4-FFF2-40B4-BE49-F238E27FC236}">
                <a16:creationId xmlns:a16="http://schemas.microsoft.com/office/drawing/2014/main" id="{07D1A722-B699-4DA0-B7AC-F06CC81AD5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52343" y="643383"/>
            <a:ext cx="2926988" cy="2594434"/>
          </a:xfrm>
          <a:custGeom>
            <a:avLst/>
            <a:gdLst>
              <a:gd name="connsiteX0" fmla="*/ 853538 w 2991693"/>
              <a:gd name="connsiteY0" fmla="*/ 0 h 2651787"/>
              <a:gd name="connsiteX1" fmla="*/ 2141030 w 2991693"/>
              <a:gd name="connsiteY1" fmla="*/ 0 h 2651787"/>
              <a:gd name="connsiteX2" fmla="*/ 2324957 w 2991693"/>
              <a:gd name="connsiteY2" fmla="*/ 103466 h 2651787"/>
              <a:gd name="connsiteX3" fmla="*/ 2968702 w 2991693"/>
              <a:gd name="connsiteY3" fmla="*/ 1218596 h 2651787"/>
              <a:gd name="connsiteX4" fmla="*/ 2968702 w 2991693"/>
              <a:gd name="connsiteY4" fmla="*/ 1433192 h 2651787"/>
              <a:gd name="connsiteX5" fmla="*/ 2324957 w 2991693"/>
              <a:gd name="connsiteY5" fmla="*/ 2548321 h 2651787"/>
              <a:gd name="connsiteX6" fmla="*/ 2141030 w 2991693"/>
              <a:gd name="connsiteY6" fmla="*/ 2651787 h 2651787"/>
              <a:gd name="connsiteX7" fmla="*/ 853538 w 2991693"/>
              <a:gd name="connsiteY7" fmla="*/ 2651787 h 2651787"/>
              <a:gd name="connsiteX8" fmla="*/ 669612 w 2991693"/>
              <a:gd name="connsiteY8" fmla="*/ 2548321 h 2651787"/>
              <a:gd name="connsiteX9" fmla="*/ 25866 w 2991693"/>
              <a:gd name="connsiteY9" fmla="*/ 1433192 h 2651787"/>
              <a:gd name="connsiteX10" fmla="*/ 25866 w 2991693"/>
              <a:gd name="connsiteY10" fmla="*/ 1218596 h 2651787"/>
              <a:gd name="connsiteX11" fmla="*/ 669612 w 2991693"/>
              <a:gd name="connsiteY11" fmla="*/ 103466 h 2651787"/>
              <a:gd name="connsiteX12" fmla="*/ 853538 w 2991693"/>
              <a:gd name="connsiteY12" fmla="*/ 0 h 26517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91693" h="2651787">
                <a:moveTo>
                  <a:pt x="853538" y="0"/>
                </a:moveTo>
                <a:cubicBezTo>
                  <a:pt x="2141030" y="0"/>
                  <a:pt x="2141030" y="0"/>
                  <a:pt x="2141030" y="0"/>
                </a:cubicBezTo>
                <a:cubicBezTo>
                  <a:pt x="2206170" y="0"/>
                  <a:pt x="2290471" y="45985"/>
                  <a:pt x="2324957" y="103466"/>
                </a:cubicBezTo>
                <a:cubicBezTo>
                  <a:pt x="2968702" y="1218596"/>
                  <a:pt x="2968702" y="1218596"/>
                  <a:pt x="2968702" y="1218596"/>
                </a:cubicBezTo>
                <a:cubicBezTo>
                  <a:pt x="2999357" y="1279909"/>
                  <a:pt x="2999357" y="1371878"/>
                  <a:pt x="2968702" y="1433192"/>
                </a:cubicBezTo>
                <a:cubicBezTo>
                  <a:pt x="2324957" y="2548321"/>
                  <a:pt x="2324957" y="2548321"/>
                  <a:pt x="2324957" y="2548321"/>
                </a:cubicBezTo>
                <a:cubicBezTo>
                  <a:pt x="2290471" y="2605803"/>
                  <a:pt x="2206170" y="2651787"/>
                  <a:pt x="2141030" y="2651787"/>
                </a:cubicBezTo>
                <a:lnTo>
                  <a:pt x="853538" y="2651787"/>
                </a:lnTo>
                <a:cubicBezTo>
                  <a:pt x="784566" y="2651787"/>
                  <a:pt x="700266" y="2605803"/>
                  <a:pt x="669612" y="2548321"/>
                </a:cubicBezTo>
                <a:cubicBezTo>
                  <a:pt x="25866" y="1433192"/>
                  <a:pt x="25866" y="1433192"/>
                  <a:pt x="25866" y="1433192"/>
                </a:cubicBezTo>
                <a:cubicBezTo>
                  <a:pt x="-8621" y="1371878"/>
                  <a:pt x="-8621" y="1279909"/>
                  <a:pt x="25866" y="1218596"/>
                </a:cubicBezTo>
                <a:cubicBezTo>
                  <a:pt x="669612" y="103466"/>
                  <a:pt x="669612" y="103466"/>
                  <a:pt x="669612" y="103466"/>
                </a:cubicBezTo>
                <a:cubicBezTo>
                  <a:pt x="700266" y="45985"/>
                  <a:pt x="784566" y="0"/>
                  <a:pt x="853538" y="0"/>
                </a:cubicBezTo>
                <a:close/>
              </a:path>
            </a:pathLst>
          </a:custGeom>
          <a:solidFill>
            <a:schemeClr val="tx1"/>
          </a:solidFill>
          <a:ln w="508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16" name="Group 15">
            <a:extLst>
              <a:ext uri="{FF2B5EF4-FFF2-40B4-BE49-F238E27FC236}">
                <a16:creationId xmlns:a16="http://schemas.microsoft.com/office/drawing/2014/main" id="{A3C0D298-47AC-4912-8022-B969E5732CB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307830" y="385730"/>
            <a:ext cx="1128382" cy="847206"/>
            <a:chOff x="5307830" y="325570"/>
            <a:chExt cx="1128382" cy="847206"/>
          </a:xfrm>
        </p:grpSpPr>
        <p:sp>
          <p:nvSpPr>
            <p:cNvPr id="17" name="Freeform 5">
              <a:extLst>
                <a:ext uri="{FF2B5EF4-FFF2-40B4-BE49-F238E27FC236}">
                  <a16:creationId xmlns:a16="http://schemas.microsoft.com/office/drawing/2014/main" id="{F8ED9F95-2ADE-4C89-BD97-AF7DB8DB367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307830" y="577396"/>
              <a:ext cx="675351" cy="595380"/>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a:p>
          </p:txBody>
        </p:sp>
        <p:sp>
          <p:nvSpPr>
            <p:cNvPr id="18" name="Freeform 5">
              <a:extLst>
                <a:ext uri="{FF2B5EF4-FFF2-40B4-BE49-F238E27FC236}">
                  <a16:creationId xmlns:a16="http://schemas.microsoft.com/office/drawing/2014/main" id="{1DD52534-E915-42C0-890A-5B19A15B537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85720" y="325570"/>
              <a:ext cx="550492" cy="485306"/>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a:p>
          </p:txBody>
        </p:sp>
      </p:grpSp>
      <p:sp>
        <p:nvSpPr>
          <p:cNvPr id="20" name="Freeform: Shape 19">
            <a:extLst>
              <a:ext uri="{FF2B5EF4-FFF2-40B4-BE49-F238E27FC236}">
                <a16:creationId xmlns:a16="http://schemas.microsoft.com/office/drawing/2014/main" id="{91E9AE86-E5FF-46E4-BE50-58DD19A224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2071858"/>
            <a:ext cx="8109718" cy="4786143"/>
          </a:xfrm>
          <a:custGeom>
            <a:avLst/>
            <a:gdLst>
              <a:gd name="connsiteX0" fmla="*/ 7381313 w 8109718"/>
              <a:gd name="connsiteY0" fmla="*/ 1839459 h 4786143"/>
              <a:gd name="connsiteX1" fmla="*/ 7381313 w 8109718"/>
              <a:gd name="connsiteY1" fmla="*/ 1853646 h 4786143"/>
              <a:gd name="connsiteX2" fmla="*/ 7379359 w 8109718"/>
              <a:gd name="connsiteY2" fmla="*/ 1846552 h 4786143"/>
              <a:gd name="connsiteX3" fmla="*/ 1321854 w 8109718"/>
              <a:gd name="connsiteY3" fmla="*/ 0 h 4786143"/>
              <a:gd name="connsiteX4" fmla="*/ 5365317 w 8109718"/>
              <a:gd name="connsiteY4" fmla="*/ 0 h 4786143"/>
              <a:gd name="connsiteX5" fmla="*/ 5985373 w 8109718"/>
              <a:gd name="connsiteY5" fmla="*/ 365439 h 4786143"/>
              <a:gd name="connsiteX6" fmla="*/ 8011470 w 8109718"/>
              <a:gd name="connsiteY6" fmla="*/ 3854515 h 4786143"/>
              <a:gd name="connsiteX7" fmla="*/ 8011470 w 8109718"/>
              <a:gd name="connsiteY7" fmla="*/ 4567993 h 4786143"/>
              <a:gd name="connsiteX8" fmla="*/ 7904625 w 8109718"/>
              <a:gd name="connsiteY8" fmla="*/ 4751987 h 4786143"/>
              <a:gd name="connsiteX9" fmla="*/ 7884791 w 8109718"/>
              <a:gd name="connsiteY9" fmla="*/ 4786143 h 4786143"/>
              <a:gd name="connsiteX10" fmla="*/ 0 w 8109718"/>
              <a:gd name="connsiteY10" fmla="*/ 4786143 h 4786143"/>
              <a:gd name="connsiteX11" fmla="*/ 0 w 8109718"/>
              <a:gd name="connsiteY11" fmla="*/ 1564110 h 4786143"/>
              <a:gd name="connsiteX12" fmla="*/ 27177 w 8109718"/>
              <a:gd name="connsiteY12" fmla="*/ 1517107 h 4786143"/>
              <a:gd name="connsiteX13" fmla="*/ 693065 w 8109718"/>
              <a:gd name="connsiteY13" fmla="*/ 365439 h 4786143"/>
              <a:gd name="connsiteX14" fmla="*/ 1321854 w 8109718"/>
              <a:gd name="connsiteY14" fmla="*/ 0 h 47861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8109718" h="4786143">
                <a:moveTo>
                  <a:pt x="7381313" y="1839459"/>
                </a:moveTo>
                <a:lnTo>
                  <a:pt x="7381313" y="1853646"/>
                </a:lnTo>
                <a:lnTo>
                  <a:pt x="7379359" y="1846552"/>
                </a:lnTo>
                <a:close/>
                <a:moveTo>
                  <a:pt x="1321854" y="0"/>
                </a:moveTo>
                <a:cubicBezTo>
                  <a:pt x="1321854" y="0"/>
                  <a:pt x="1321854" y="0"/>
                  <a:pt x="5365317" y="0"/>
                </a:cubicBezTo>
                <a:cubicBezTo>
                  <a:pt x="5618580" y="0"/>
                  <a:pt x="5863108" y="139215"/>
                  <a:pt x="5985373" y="365439"/>
                </a:cubicBezTo>
                <a:cubicBezTo>
                  <a:pt x="5985373" y="365439"/>
                  <a:pt x="5985373" y="365439"/>
                  <a:pt x="8011470" y="3854515"/>
                </a:cubicBezTo>
                <a:cubicBezTo>
                  <a:pt x="8142468" y="4072039"/>
                  <a:pt x="8142468" y="4350470"/>
                  <a:pt x="8011470" y="4567993"/>
                </a:cubicBezTo>
                <a:cubicBezTo>
                  <a:pt x="8011470" y="4567993"/>
                  <a:pt x="8011470" y="4567993"/>
                  <a:pt x="7904625" y="4751987"/>
                </a:cubicBezTo>
                <a:lnTo>
                  <a:pt x="7884791" y="4786143"/>
                </a:lnTo>
                <a:lnTo>
                  <a:pt x="0" y="4786143"/>
                </a:lnTo>
                <a:lnTo>
                  <a:pt x="0" y="1564110"/>
                </a:lnTo>
                <a:lnTo>
                  <a:pt x="27177" y="1517107"/>
                </a:lnTo>
                <a:cubicBezTo>
                  <a:pt x="220245" y="1183191"/>
                  <a:pt x="440895" y="801574"/>
                  <a:pt x="693065" y="365439"/>
                </a:cubicBezTo>
                <a:cubicBezTo>
                  <a:pt x="824063" y="139215"/>
                  <a:pt x="1059859" y="0"/>
                  <a:pt x="1321854" y="0"/>
                </a:cubicBezTo>
                <a:close/>
              </a:path>
            </a:pathLst>
          </a:custGeom>
          <a:solidFill>
            <a:schemeClr val="tx1">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p:cNvSpPr>
            <a:spLocks noGrp="1"/>
          </p:cNvSpPr>
          <p:nvPr>
            <p:ph type="ctrTitle"/>
          </p:nvPr>
        </p:nvSpPr>
        <p:spPr>
          <a:xfrm>
            <a:off x="966430" y="3495470"/>
            <a:ext cx="5386661" cy="2650888"/>
          </a:xfrm>
        </p:spPr>
        <p:txBody>
          <a:bodyPr anchor="ctr">
            <a:normAutofit/>
          </a:bodyPr>
          <a:lstStyle/>
          <a:p>
            <a:pPr algn="l"/>
            <a:r>
              <a:rPr lang="en-US" sz="5400">
                <a:solidFill>
                  <a:schemeClr val="bg1"/>
                </a:solidFill>
                <a:ea typeface="Calibri Light"/>
                <a:cs typeface="Calibri Light"/>
              </a:rPr>
              <a:t>Why do we have age ratings/limits?</a:t>
            </a:r>
            <a:endParaRPr lang="en-US" sz="5400">
              <a:solidFill>
                <a:schemeClr val="bg1"/>
              </a:solidFill>
            </a:endParaRPr>
          </a:p>
        </p:txBody>
      </p:sp>
      <p:sp>
        <p:nvSpPr>
          <p:cNvPr id="3" name="Subtitle 2"/>
          <p:cNvSpPr>
            <a:spLocks noGrp="1"/>
          </p:cNvSpPr>
          <p:nvPr>
            <p:ph type="subTitle" idx="1"/>
          </p:nvPr>
        </p:nvSpPr>
        <p:spPr>
          <a:xfrm>
            <a:off x="6346387" y="1309942"/>
            <a:ext cx="2138900" cy="1261316"/>
          </a:xfrm>
        </p:spPr>
        <p:txBody>
          <a:bodyPr anchor="ctr">
            <a:normAutofit/>
          </a:bodyPr>
          <a:lstStyle/>
          <a:p>
            <a:r>
              <a:rPr lang="en-US" dirty="0">
                <a:solidFill>
                  <a:schemeClr val="bg1"/>
                </a:solidFill>
                <a:ea typeface="Calibri"/>
                <a:cs typeface="Calibri"/>
              </a:rPr>
              <a:t>Do you know?</a:t>
            </a:r>
            <a:endParaRPr lang="en-US" dirty="0">
              <a:solidFill>
                <a:schemeClr val="bg1"/>
              </a:solidFill>
            </a:endParaRPr>
          </a:p>
        </p:txBody>
      </p:sp>
      <p:pic>
        <p:nvPicPr>
          <p:cNvPr id="4" name="Picture 4" descr="A picture containing icon&#10;&#10;Description automatically generated">
            <a:extLst>
              <a:ext uri="{FF2B5EF4-FFF2-40B4-BE49-F238E27FC236}">
                <a16:creationId xmlns:a16="http://schemas.microsoft.com/office/drawing/2014/main" id="{49B8AF9A-E7DC-4A8D-ECF0-7E3AA0871607}"/>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8421680" y="2496710"/>
            <a:ext cx="2385690" cy="2910542"/>
          </a:xfrm>
          <a:prstGeom prst="rect">
            <a:avLst/>
          </a:prstGeom>
        </p:spPr>
      </p:pic>
      <p:sp>
        <p:nvSpPr>
          <p:cNvPr id="5" name="TextBox 4">
            <a:extLst>
              <a:ext uri="{FF2B5EF4-FFF2-40B4-BE49-F238E27FC236}">
                <a16:creationId xmlns:a16="http://schemas.microsoft.com/office/drawing/2014/main" id="{3354A1FA-7BA6-4C6E-F4AA-DD23E9D62B7E}"/>
              </a:ext>
            </a:extLst>
          </p:cNvPr>
          <p:cNvSpPr txBox="1"/>
          <p:nvPr/>
        </p:nvSpPr>
        <p:spPr>
          <a:xfrm>
            <a:off x="8485901" y="5207197"/>
            <a:ext cx="2321469" cy="200055"/>
          </a:xfrm>
          <a:prstGeom prst="rect">
            <a:avLst/>
          </a:prstGeom>
          <a:solidFill>
            <a:srgbClr val="000000"/>
          </a:solidFill>
        </p:spPr>
        <p:txBody>
          <a:bodyPr wrap="none">
            <a:spAutoFit/>
          </a:bodyPr>
          <a:lstStyle/>
          <a:p>
            <a:pPr algn="r">
              <a:spcAft>
                <a:spcPts val="600"/>
              </a:spcAft>
            </a:pPr>
            <a:r>
              <a:rPr lang="en-US" sz="700">
                <a:solidFill>
                  <a:srgbClr val="FFFFFF"/>
                </a:solidFill>
                <a:hlinkClick r:id="rId3">
                  <a:extLst>
                    <a:ext uri="{A12FA001-AC4F-418D-AE19-62706E023703}">
                      <ahyp:hlinkClr xmlns:ahyp="http://schemas.microsoft.com/office/drawing/2018/hyperlinkcolor" val="tx"/>
                    </a:ext>
                  </a:extLst>
                </a:hlinkClick>
              </a:rPr>
              <a:t>This Photo</a:t>
            </a:r>
            <a:r>
              <a:rPr lang="en-US" sz="700">
                <a:solidFill>
                  <a:srgbClr val="FFFFFF"/>
                </a:solidFill>
              </a:rPr>
              <a:t> by Unknown author is licensed under </a:t>
            </a:r>
            <a:r>
              <a:rPr lang="en-US" sz="700">
                <a:solidFill>
                  <a:srgbClr val="FFFFFF"/>
                </a:solidFill>
                <a:hlinkClick r:id="rId4">
                  <a:extLst>
                    <a:ext uri="{A12FA001-AC4F-418D-AE19-62706E023703}">
                      <ahyp:hlinkClr xmlns:ahyp="http://schemas.microsoft.com/office/drawing/2018/hyperlinkcolor" val="tx"/>
                    </a:ext>
                  </a:extLst>
                </a:hlinkClick>
              </a:rPr>
              <a:t>CC BY-SA</a:t>
            </a:r>
            <a:r>
              <a:rPr lang="en-US" sz="700">
                <a:solidFill>
                  <a:srgbClr val="FFFFFF"/>
                </a:solidFill>
              </a:rPr>
              <a:t>.</a:t>
            </a:r>
          </a:p>
        </p:txBody>
      </p:sp>
    </p:spTree>
    <p:extLst>
      <p:ext uri="{BB962C8B-B14F-4D97-AF65-F5344CB8AC3E}">
        <p14:creationId xmlns:p14="http://schemas.microsoft.com/office/powerpoint/2010/main" val="1098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2609869-9E80-471B-A487-A53288E0E7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5C3EAA8-C834-E0FB-5D99-E9A77BF95BDB}"/>
              </a:ext>
            </a:extLst>
          </p:cNvPr>
          <p:cNvSpPr>
            <a:spLocks noGrp="1"/>
          </p:cNvSpPr>
          <p:nvPr>
            <p:ph type="title"/>
          </p:nvPr>
        </p:nvSpPr>
        <p:spPr>
          <a:xfrm>
            <a:off x="1136397" y="502020"/>
            <a:ext cx="5323715" cy="1642970"/>
          </a:xfrm>
        </p:spPr>
        <p:txBody>
          <a:bodyPr anchor="b">
            <a:normAutofit/>
          </a:bodyPr>
          <a:lstStyle/>
          <a:p>
            <a:r>
              <a:rPr lang="en-GB" sz="4000">
                <a:cs typeface="Calibri Light"/>
              </a:rPr>
              <a:t>Age ratings</a:t>
            </a:r>
            <a:endParaRPr lang="en-GB" sz="4000"/>
          </a:p>
        </p:txBody>
      </p:sp>
      <p:sp>
        <p:nvSpPr>
          <p:cNvPr id="3" name="Content Placeholder 2">
            <a:extLst>
              <a:ext uri="{FF2B5EF4-FFF2-40B4-BE49-F238E27FC236}">
                <a16:creationId xmlns:a16="http://schemas.microsoft.com/office/drawing/2014/main" id="{1F0B7570-8BA0-C5F3-4F0E-169D699798EC}"/>
              </a:ext>
            </a:extLst>
          </p:cNvPr>
          <p:cNvSpPr>
            <a:spLocks noGrp="1"/>
          </p:cNvSpPr>
          <p:nvPr>
            <p:ph idx="1"/>
          </p:nvPr>
        </p:nvSpPr>
        <p:spPr>
          <a:xfrm>
            <a:off x="1144923" y="2405894"/>
            <a:ext cx="5315189" cy="3535083"/>
          </a:xfrm>
        </p:spPr>
        <p:txBody>
          <a:bodyPr vert="horz" lIns="91440" tIns="45720" rIns="91440" bIns="45720" rtlCol="0" anchor="t">
            <a:normAutofit/>
          </a:bodyPr>
          <a:lstStyle/>
          <a:p>
            <a:r>
              <a:rPr lang="en-US" dirty="0">
                <a:cs typeface="Calibri"/>
              </a:rPr>
              <a:t>Age ratings ensure that entertainment content - such as films, DVDs, and games – are safe for the use of those wanting to play/watch them.</a:t>
            </a:r>
            <a:r>
              <a:rPr lang="en-US" sz="2000" dirty="0">
                <a:cs typeface="Calibri"/>
              </a:rPr>
              <a:t> </a:t>
            </a:r>
            <a:endParaRPr lang="en-GB" sz="2000" dirty="0"/>
          </a:p>
        </p:txBody>
      </p:sp>
      <p:sp>
        <p:nvSpPr>
          <p:cNvPr id="11" name="Rectangle 10">
            <a:extLst>
              <a:ext uri="{FF2B5EF4-FFF2-40B4-BE49-F238E27FC236}">
                <a16:creationId xmlns:a16="http://schemas.microsoft.com/office/drawing/2014/main" id="{7004738A-9D34-43E8-97D2-CA0EED4F8B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5"/>
            <a:ext cx="4092521" cy="6858000"/>
          </a:xfrm>
          <a:prstGeom prst="rect">
            <a:avLst/>
          </a:prstGeom>
          <a:gradFill>
            <a:gsLst>
              <a:gs pos="8000">
                <a:srgbClr val="000000">
                  <a:alpha val="94000"/>
                </a:srgbClr>
              </a:gs>
              <a:gs pos="100000">
                <a:schemeClr val="accent1"/>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8B8D07F-F13E-443E-BA68-2D26672D76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
            <a:ext cx="4092521" cy="6400369"/>
          </a:xfrm>
          <a:prstGeom prst="rect">
            <a:avLst/>
          </a:prstGeom>
          <a:gradFill>
            <a:gsLst>
              <a:gs pos="31000">
                <a:schemeClr val="accent1">
                  <a:lumMod val="50000"/>
                  <a:alpha val="0"/>
                </a:schemeClr>
              </a:gs>
              <a:gs pos="100000">
                <a:schemeClr val="accent1">
                  <a:lumMod val="50000"/>
                  <a:alpha val="26000"/>
                </a:scheme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2813A4FA-24A5-41ED-A534-3807D1B2F3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2"/>
            <a:ext cx="4068667" cy="6400389"/>
          </a:xfrm>
          <a:prstGeom prst="rect">
            <a:avLst/>
          </a:prstGeom>
          <a:gradFill>
            <a:gsLst>
              <a:gs pos="0">
                <a:schemeClr val="accent1">
                  <a:alpha val="0"/>
                </a:schemeClr>
              </a:gs>
              <a:gs pos="72000">
                <a:srgbClr val="000000">
                  <a:alpha val="21000"/>
                </a:srgb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C3944F27-CA70-4E84-A51A-E6BF895589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10"/>
            <a:ext cx="3611467" cy="6857997"/>
          </a:xfrm>
          <a:prstGeom prst="rect">
            <a:avLst/>
          </a:prstGeom>
          <a:gradFill>
            <a:gsLst>
              <a:gs pos="0">
                <a:schemeClr val="accent1">
                  <a:alpha val="0"/>
                </a:schemeClr>
              </a:gs>
              <a:gs pos="93000">
                <a:srgbClr val="000000">
                  <a:alpha val="29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4" descr="A picture containing text&#10;&#10;Description automatically generated">
            <a:extLst>
              <a:ext uri="{FF2B5EF4-FFF2-40B4-BE49-F238E27FC236}">
                <a16:creationId xmlns:a16="http://schemas.microsoft.com/office/drawing/2014/main" id="{5D670ECC-718C-3035-42CB-96FB515CAA82}"/>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7335409" y="909081"/>
            <a:ext cx="3651646" cy="5071731"/>
          </a:xfrm>
          <a:prstGeom prst="rect">
            <a:avLst/>
          </a:prstGeom>
        </p:spPr>
      </p:pic>
    </p:spTree>
    <p:extLst>
      <p:ext uri="{BB962C8B-B14F-4D97-AF65-F5344CB8AC3E}">
        <p14:creationId xmlns:p14="http://schemas.microsoft.com/office/powerpoint/2010/main" val="22050216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F13C74B1-5B17-4795-BED0-7140497B44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5C3EAA8-C834-E0FB-5D99-E9A77BF95BDB}"/>
              </a:ext>
            </a:extLst>
          </p:cNvPr>
          <p:cNvSpPr>
            <a:spLocks noGrp="1"/>
          </p:cNvSpPr>
          <p:nvPr>
            <p:ph type="title"/>
          </p:nvPr>
        </p:nvSpPr>
        <p:spPr>
          <a:xfrm>
            <a:off x="640080" y="325369"/>
            <a:ext cx="4368602" cy="1956841"/>
          </a:xfrm>
        </p:spPr>
        <p:txBody>
          <a:bodyPr anchor="b">
            <a:normAutofit/>
          </a:bodyPr>
          <a:lstStyle/>
          <a:p>
            <a:r>
              <a:rPr lang="en-GB" sz="5400">
                <a:cs typeface="Calibri Light"/>
              </a:rPr>
              <a:t>Age ratings</a:t>
            </a:r>
            <a:endParaRPr lang="en-GB" sz="5400"/>
          </a:p>
        </p:txBody>
      </p:sp>
      <p:sp>
        <p:nvSpPr>
          <p:cNvPr id="24" name="sketchy line">
            <a:extLst>
              <a:ext uri="{FF2B5EF4-FFF2-40B4-BE49-F238E27FC236}">
                <a16:creationId xmlns:a16="http://schemas.microsoft.com/office/drawing/2014/main" id="{D4974D33-8DC5-464E-8C6D-BE58F0669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 y="2586994"/>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F0B7570-8BA0-C5F3-4F0E-169D699798EC}"/>
              </a:ext>
            </a:extLst>
          </p:cNvPr>
          <p:cNvSpPr>
            <a:spLocks noGrp="1"/>
          </p:cNvSpPr>
          <p:nvPr>
            <p:ph idx="1"/>
          </p:nvPr>
        </p:nvSpPr>
        <p:spPr>
          <a:xfrm>
            <a:off x="640080" y="2872899"/>
            <a:ext cx="4243589" cy="3320668"/>
          </a:xfrm>
        </p:spPr>
        <p:txBody>
          <a:bodyPr vert="horz" lIns="91440" tIns="45720" rIns="91440" bIns="45720" rtlCol="0">
            <a:normAutofit/>
          </a:bodyPr>
          <a:lstStyle/>
          <a:p>
            <a:r>
              <a:rPr lang="en-US" sz="2200">
                <a:cs typeface="Calibri"/>
              </a:rPr>
              <a:t>Age ratings provide guidance to consumers to help them decide whether or not to buy a particular product. </a:t>
            </a:r>
          </a:p>
        </p:txBody>
      </p:sp>
      <p:pic>
        <p:nvPicPr>
          <p:cNvPr id="5" name="Picture 5">
            <a:extLst>
              <a:ext uri="{FF2B5EF4-FFF2-40B4-BE49-F238E27FC236}">
                <a16:creationId xmlns:a16="http://schemas.microsoft.com/office/drawing/2014/main" id="{820EDD26-F7A2-D858-D459-29DFABD48DA9}"/>
              </a:ext>
            </a:extLst>
          </p:cNvPr>
          <p:cNvPicPr>
            <a:picLocks noChangeAspect="1"/>
          </p:cNvPicPr>
          <p:nvPr/>
        </p:nvPicPr>
        <p:blipFill rotWithShape="1">
          <a:blip r:embed="rId2">
            <a:extLst>
              <a:ext uri="{837473B0-CC2E-450A-ABE3-18F120FF3D39}">
                <a1611:picAttrSrcUrl xmlns:a1611="http://schemas.microsoft.com/office/drawing/2016/11/main" r:id="rId3"/>
              </a:ext>
            </a:extLst>
          </a:blip>
          <a:srcRect l="12235" r="1" b="1"/>
          <a:stretch/>
        </p:blipFill>
        <p:spPr>
          <a:xfrm>
            <a:off x="5311702"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p:spPr>
      </p:pic>
    </p:spTree>
    <p:extLst>
      <p:ext uri="{BB962C8B-B14F-4D97-AF65-F5344CB8AC3E}">
        <p14:creationId xmlns:p14="http://schemas.microsoft.com/office/powerpoint/2010/main" val="21868152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F13C74B1-5B17-4795-BED0-7140497B44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5C3EAA8-C834-E0FB-5D99-E9A77BF95BDB}"/>
              </a:ext>
            </a:extLst>
          </p:cNvPr>
          <p:cNvSpPr>
            <a:spLocks noGrp="1"/>
          </p:cNvSpPr>
          <p:nvPr>
            <p:ph type="title"/>
          </p:nvPr>
        </p:nvSpPr>
        <p:spPr>
          <a:xfrm>
            <a:off x="640080" y="325369"/>
            <a:ext cx="4368602" cy="1956841"/>
          </a:xfrm>
        </p:spPr>
        <p:txBody>
          <a:bodyPr anchor="b">
            <a:normAutofit/>
          </a:bodyPr>
          <a:lstStyle/>
          <a:p>
            <a:r>
              <a:rPr lang="en-GB" sz="5400" dirty="0">
                <a:cs typeface="Calibri Light"/>
              </a:rPr>
              <a:t>Children and age ratings</a:t>
            </a:r>
          </a:p>
        </p:txBody>
      </p:sp>
      <p:sp>
        <p:nvSpPr>
          <p:cNvPr id="31" name="sketchy line">
            <a:extLst>
              <a:ext uri="{FF2B5EF4-FFF2-40B4-BE49-F238E27FC236}">
                <a16:creationId xmlns:a16="http://schemas.microsoft.com/office/drawing/2014/main" id="{D4974D33-8DC5-464E-8C6D-BE58F0669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 y="2586994"/>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F0B7570-8BA0-C5F3-4F0E-169D699798EC}"/>
              </a:ext>
            </a:extLst>
          </p:cNvPr>
          <p:cNvSpPr>
            <a:spLocks noGrp="1"/>
          </p:cNvSpPr>
          <p:nvPr>
            <p:ph idx="1"/>
          </p:nvPr>
        </p:nvSpPr>
        <p:spPr>
          <a:xfrm>
            <a:off x="640080" y="2872899"/>
            <a:ext cx="4243589" cy="3320668"/>
          </a:xfrm>
        </p:spPr>
        <p:txBody>
          <a:bodyPr vert="horz" lIns="91440" tIns="45720" rIns="91440" bIns="45720" rtlCol="0">
            <a:normAutofit/>
          </a:bodyPr>
          <a:lstStyle/>
          <a:p>
            <a:r>
              <a:rPr lang="en-US" sz="2200" dirty="0">
                <a:cs typeface="Calibri"/>
              </a:rPr>
              <a:t>Video game age restrictions can help show what content is suitable for your child's age.  The age requirements are there because of data protection laws.  Online services are not allowed to collect or store children's personal information if they are under the age of 13. </a:t>
            </a:r>
          </a:p>
        </p:txBody>
      </p:sp>
      <p:pic>
        <p:nvPicPr>
          <p:cNvPr id="4" name="Picture 5" descr="A picture containing person, holding, indoor, electronics&#10;&#10;Description automatically generated">
            <a:extLst>
              <a:ext uri="{FF2B5EF4-FFF2-40B4-BE49-F238E27FC236}">
                <a16:creationId xmlns:a16="http://schemas.microsoft.com/office/drawing/2014/main" id="{A7339FB3-8A8D-4A56-3FC2-D2469C06C86E}"/>
              </a:ext>
            </a:extLst>
          </p:cNvPr>
          <p:cNvPicPr>
            <a:picLocks noChangeAspect="1"/>
          </p:cNvPicPr>
          <p:nvPr/>
        </p:nvPicPr>
        <p:blipFill rotWithShape="1">
          <a:blip r:embed="rId2">
            <a:extLst>
              <a:ext uri="{837473B0-CC2E-450A-ABE3-18F120FF3D39}">
                <a1611:picAttrSrcUrl xmlns:a1611="http://schemas.microsoft.com/office/drawing/2016/11/main" r:id="rId3"/>
              </a:ext>
            </a:extLst>
          </a:blip>
          <a:srcRect l="28308" r="4738" b="-1"/>
          <a:stretch/>
        </p:blipFill>
        <p:spPr>
          <a:xfrm>
            <a:off x="5311702"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p:spPr>
      </p:pic>
    </p:spTree>
    <p:extLst>
      <p:ext uri="{BB962C8B-B14F-4D97-AF65-F5344CB8AC3E}">
        <p14:creationId xmlns:p14="http://schemas.microsoft.com/office/powerpoint/2010/main" val="311084229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Why do we have age ratings/limits?</vt:lpstr>
      <vt:lpstr>Age ratings</vt:lpstr>
      <vt:lpstr>Age ratings</vt:lpstr>
      <vt:lpstr>Children and age ratings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244</cp:revision>
  <dcterms:created xsi:type="dcterms:W3CDTF">2022-05-03T14:58:59Z</dcterms:created>
  <dcterms:modified xsi:type="dcterms:W3CDTF">2022-06-06T16:53:29Z</dcterms:modified>
</cp:coreProperties>
</file>