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4" r:id="rId11"/>
    <p:sldId id="283" r:id="rId12"/>
    <p:sldId id="284" r:id="rId13"/>
    <p:sldId id="282" r:id="rId14"/>
    <p:sldId id="267" r:id="rId15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8"/>
      <p:bold r:id="rId19"/>
    </p:embeddedFont>
    <p:embeddedFont>
      <p:font typeface="Tuffy-TTF" panose="020B0603060100000000" pitchFamily="34" charset="0"/>
      <p:regular r:id="rId20"/>
      <p:bold r:id="rId21"/>
      <p:italic r:id="rId22"/>
      <p:boldItalic r:id="rId23"/>
    </p:embeddedFont>
    <p:embeddedFont>
      <p:font typeface="Twinkl" pitchFamily="2" charset="0"/>
      <p:regular r:id="rId24"/>
      <p:bold r:id="rId25"/>
    </p:embeddedFont>
    <p:embeddedFont>
      <p:font typeface="Tuffy" panose="020B0603060100000000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3"/>
    <a:srgbClr val="F8BC92"/>
    <a:srgbClr val="E5C800"/>
    <a:srgbClr val="FFECA7"/>
    <a:srgbClr val="E84C17"/>
    <a:srgbClr val="E84D15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672" y="-13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hyperlink" Target="https://creativecommons.org/licenses/by/2.0/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uk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uk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1.xml"/><Relationship Id="rId7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image" Target="../media/image17.png"/><Relationship Id="rId4" Type="http://schemas.openxmlformats.org/officeDocument/2006/relationships/slide" Target="slide9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KWL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525"/>
              </p:ext>
            </p:extLst>
          </p:nvPr>
        </p:nvGraphicFramePr>
        <p:xfrm>
          <a:off x="755648" y="1513944"/>
          <a:ext cx="7499118" cy="4601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9706">
                  <a:extLst>
                    <a:ext uri="{9D8B030D-6E8A-4147-A177-3AD203B41FA5}">
                      <a16:colId xmlns:a16="http://schemas.microsoft.com/office/drawing/2014/main" val="2125878571"/>
                    </a:ext>
                  </a:extLst>
                </a:gridCol>
                <a:gridCol w="2499706">
                  <a:extLst>
                    <a:ext uri="{9D8B030D-6E8A-4147-A177-3AD203B41FA5}">
                      <a16:colId xmlns:a16="http://schemas.microsoft.com/office/drawing/2014/main" val="1415525809"/>
                    </a:ext>
                  </a:extLst>
                </a:gridCol>
                <a:gridCol w="2499706">
                  <a:extLst>
                    <a:ext uri="{9D8B030D-6E8A-4147-A177-3AD203B41FA5}">
                      <a16:colId xmlns:a16="http://schemas.microsoft.com/office/drawing/2014/main" val="3323636242"/>
                    </a:ext>
                  </a:extLst>
                </a:gridCol>
              </a:tblGrid>
              <a:tr h="756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What I already know</a:t>
                      </a:r>
                    </a:p>
                  </a:txBody>
                  <a:tcPr anchor="ctr">
                    <a:solidFill>
                      <a:srgbClr val="E84C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What I would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like to know</a:t>
                      </a:r>
                    </a:p>
                  </a:txBody>
                  <a:tcPr anchor="ctr">
                    <a:solidFill>
                      <a:srgbClr val="E84C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What I know now</a:t>
                      </a:r>
                    </a:p>
                  </a:txBody>
                  <a:tcPr anchor="ctr">
                    <a:solidFill>
                      <a:srgbClr val="E84C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48322"/>
                  </a:ext>
                </a:extLst>
              </a:tr>
              <a:tr h="38446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973757"/>
                  </a:ext>
                </a:extLst>
              </a:tr>
            </a:tbl>
          </a:graphicData>
        </a:graphic>
      </p:graphicFrame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7914845" y="579880"/>
            <a:ext cx="608170" cy="608170"/>
          </a:xfrm>
          <a:prstGeom prst="ellipse">
            <a:avLst/>
          </a:prstGeom>
          <a:solidFill>
            <a:srgbClr val="F8BC92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rot="10800000">
            <a:off x="8019103" y="740737"/>
            <a:ext cx="399654" cy="279948"/>
          </a:xfrm>
          <a:prstGeom prst="rightArrow">
            <a:avLst>
              <a:gd name="adj1" fmla="val 50000"/>
              <a:gd name="adj2" fmla="val 62268"/>
            </a:avLst>
          </a:prstGeom>
          <a:solidFill>
            <a:srgbClr val="FFC000"/>
          </a:solidFill>
          <a:ln w="19050" cap="rnd">
            <a:solidFill>
              <a:srgbClr val="F0821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Drink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325" y="1734235"/>
            <a:ext cx="3723698" cy="949866"/>
          </a:xfrm>
          <a:prstGeom prst="rect">
            <a:avLst/>
          </a:prstGeom>
          <a:solidFill>
            <a:srgbClr val="F08213"/>
          </a:solidFill>
        </p:spPr>
        <p:txBody>
          <a:bodyPr wrap="square" lIns="108000" tIns="72000" rIns="108000">
            <a:spAutoFit/>
          </a:bodyPr>
          <a:lstStyle/>
          <a:p>
            <a:r>
              <a:rPr lang="en-GB" b="1" dirty="0"/>
              <a:t>Dim Sum: </a:t>
            </a:r>
            <a:r>
              <a:rPr lang="en-GB" dirty="0"/>
              <a:t>a collection of small dishes, some of which are dumplings and meat.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684101"/>
            <a:ext cx="3723699" cy="2792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9624" y="1734235"/>
            <a:ext cx="3818271" cy="1226865"/>
          </a:xfrm>
          <a:prstGeom prst="rect">
            <a:avLst/>
          </a:prstGeom>
          <a:solidFill>
            <a:srgbClr val="F08213"/>
          </a:solidFill>
        </p:spPr>
        <p:txBody>
          <a:bodyPr wrap="square" lIns="108000" tIns="72000" rIns="108000">
            <a:spAutoFit/>
          </a:bodyPr>
          <a:lstStyle/>
          <a:p>
            <a:r>
              <a:rPr lang="en-GB" b="1" dirty="0"/>
              <a:t>Chinese Hotpot: </a:t>
            </a:r>
            <a:r>
              <a:rPr lang="en-GB" dirty="0"/>
              <a:t>a meal where dishes of raw ingredients are cooked at the table in a pot of boiling broth.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961100"/>
            <a:ext cx="3818271" cy="2863703"/>
          </a:xfrm>
          <a:prstGeom prst="rect">
            <a:avLst/>
          </a:prstGeom>
        </p:spPr>
      </p:pic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878478" y="5282204"/>
            <a:ext cx="3493149" cy="107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Dim Sum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marcoverch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solidFill>
                <a:schemeClr val="bg1"/>
              </a:solidFill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4782184" y="5717707"/>
            <a:ext cx="3493149" cy="107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Chinese Hotpot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Helga's Lobster Stew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solidFill>
                <a:schemeClr val="bg1"/>
              </a:solidFill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7914845" y="579880"/>
            <a:ext cx="608170" cy="608170"/>
          </a:xfrm>
          <a:prstGeom prst="ellipse">
            <a:avLst/>
          </a:prstGeom>
          <a:solidFill>
            <a:srgbClr val="F8BC92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 rot="10800000">
            <a:off x="8019103" y="740737"/>
            <a:ext cx="399654" cy="279948"/>
          </a:xfrm>
          <a:prstGeom prst="rightArrow">
            <a:avLst>
              <a:gd name="adj1" fmla="val 50000"/>
              <a:gd name="adj2" fmla="val 62268"/>
            </a:avLst>
          </a:prstGeom>
          <a:solidFill>
            <a:srgbClr val="FFC000"/>
          </a:solidFill>
          <a:ln w="19050" cap="rnd">
            <a:solidFill>
              <a:srgbClr val="F0821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6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325" y="1589396"/>
            <a:ext cx="3848100" cy="395869"/>
          </a:xfrm>
          <a:prstGeom prst="rect">
            <a:avLst/>
          </a:prstGeom>
          <a:solidFill>
            <a:srgbClr val="F08213"/>
          </a:solidFill>
        </p:spPr>
        <p:txBody>
          <a:bodyPr wrap="square" lIns="108000" tIns="72000" rIns="108000">
            <a:spAutoFit/>
          </a:bodyPr>
          <a:lstStyle/>
          <a:p>
            <a:r>
              <a:rPr lang="en-GB" dirty="0"/>
              <a:t>China has a literacy rate of 95.1%.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325" y="2246300"/>
            <a:ext cx="5505450" cy="395869"/>
          </a:xfrm>
          <a:prstGeom prst="rect">
            <a:avLst/>
          </a:prstGeom>
          <a:solidFill>
            <a:srgbClr val="F08213"/>
          </a:solidFill>
        </p:spPr>
        <p:txBody>
          <a:bodyPr wrap="square" lIns="108000" tIns="72000" r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Education is free and compulsory from ages 6 to 15.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899128"/>
            <a:ext cx="4476750" cy="33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5325" y="2903204"/>
            <a:ext cx="7715250" cy="672867"/>
          </a:xfrm>
          <a:prstGeom prst="rect">
            <a:avLst/>
          </a:prstGeom>
          <a:solidFill>
            <a:srgbClr val="F08213"/>
          </a:solidFill>
        </p:spPr>
        <p:txBody>
          <a:bodyPr wrap="square" lIns="108000" tIns="72000" r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Chinese compulsory education is made up of primary, middle and junior secondary school.</a:t>
            </a: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14845" y="579880"/>
            <a:ext cx="608170" cy="608170"/>
          </a:xfrm>
          <a:prstGeom prst="ellipse">
            <a:avLst/>
          </a:prstGeom>
          <a:solidFill>
            <a:srgbClr val="F8BC92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Arrow 12">
            <a:hlinkClick r:id="rId3" action="ppaction://hlinksldjump"/>
          </p:cNvPr>
          <p:cNvSpPr/>
          <p:nvPr/>
        </p:nvSpPr>
        <p:spPr>
          <a:xfrm rot="10800000">
            <a:off x="8019103" y="740737"/>
            <a:ext cx="399654" cy="279948"/>
          </a:xfrm>
          <a:prstGeom prst="rightArrow">
            <a:avLst>
              <a:gd name="adj1" fmla="val 50000"/>
              <a:gd name="adj2" fmla="val 62268"/>
            </a:avLst>
          </a:prstGeom>
          <a:solidFill>
            <a:srgbClr val="FFC000"/>
          </a:solidFill>
          <a:ln w="19050" cap="rnd">
            <a:solidFill>
              <a:srgbClr val="F0821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4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78" y="1994370"/>
            <a:ext cx="6509547" cy="43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8" y="1393028"/>
            <a:ext cx="822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Would you like to visit China? Why or why not?</a:t>
            </a:r>
          </a:p>
        </p:txBody>
      </p:sp>
      <p:sp>
        <p:nvSpPr>
          <p:cNvPr id="25" name="Oval 24">
            <a:hlinkClick r:id="rId3" action="ppaction://hlinksldjump"/>
          </p:cNvPr>
          <p:cNvSpPr/>
          <p:nvPr/>
        </p:nvSpPr>
        <p:spPr>
          <a:xfrm>
            <a:off x="7914845" y="579880"/>
            <a:ext cx="608170" cy="608170"/>
          </a:xfrm>
          <a:prstGeom prst="ellipse">
            <a:avLst/>
          </a:prstGeom>
          <a:solidFill>
            <a:srgbClr val="F8BC92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25">
            <a:hlinkClick r:id="rId3" action="ppaction://hlinksldjump"/>
          </p:cNvPr>
          <p:cNvSpPr/>
          <p:nvPr/>
        </p:nvSpPr>
        <p:spPr>
          <a:xfrm rot="10800000">
            <a:off x="8019103" y="740737"/>
            <a:ext cx="399654" cy="279948"/>
          </a:xfrm>
          <a:prstGeom prst="rightArrow">
            <a:avLst>
              <a:gd name="adj1" fmla="val 50000"/>
              <a:gd name="adj2" fmla="val 62268"/>
            </a:avLst>
          </a:prstGeom>
          <a:solidFill>
            <a:srgbClr val="FFC000"/>
          </a:solidFill>
          <a:ln w="19050" cap="rnd">
            <a:solidFill>
              <a:srgbClr val="F0821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To learn about different aspects of China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To be able to locate China on a map.</a:t>
            </a:r>
          </a:p>
          <a:p>
            <a:r>
              <a:rPr lang="en-GB" dirty="0">
                <a:latin typeface="Twinkl" pitchFamily="50" charset="0"/>
              </a:rPr>
              <a:t>To understand what the climate is like.</a:t>
            </a:r>
          </a:p>
          <a:p>
            <a:r>
              <a:rPr lang="en-GB" dirty="0">
                <a:latin typeface="Twinkl" pitchFamily="50" charset="0"/>
              </a:rPr>
              <a:t>To  learn about the culture of the country.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78" y="3098757"/>
            <a:ext cx="2590421" cy="35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Where is China?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66" y="1619074"/>
            <a:ext cx="6335208" cy="4479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0" y="1619387"/>
            <a:ext cx="6367244" cy="4473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785" y="1619074"/>
            <a:ext cx="3632433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China is a country in East Asia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785" y="2693952"/>
            <a:ext cx="3632433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It is officially known as the People’s Republic of China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785" y="3768830"/>
            <a:ext cx="3632433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It is the world’s second </a:t>
            </a:r>
            <a:br>
              <a:rPr lang="en-GB" altLang="en-US" dirty="0"/>
            </a:br>
            <a:r>
              <a:rPr lang="en-GB" altLang="en-US" dirty="0"/>
              <a:t>largest country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785" y="4843709"/>
            <a:ext cx="3632433" cy="1255087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Hong Kong was handed back over to China by the United Kingdom in 1997, June 30th</a:t>
            </a:r>
          </a:p>
        </p:txBody>
      </p:sp>
    </p:spTree>
    <p:extLst>
      <p:ext uri="{BB962C8B-B14F-4D97-AF65-F5344CB8AC3E}">
        <p14:creationId xmlns:p14="http://schemas.microsoft.com/office/powerpoint/2010/main" val="10789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t="1129" r="1679" b="1303"/>
          <a:stretch/>
        </p:blipFill>
        <p:spPr>
          <a:xfrm>
            <a:off x="1799508" y="1473201"/>
            <a:ext cx="6723707" cy="476820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More about China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785" y="1619074"/>
            <a:ext cx="3632433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The capital city of China </a:t>
            </a:r>
            <a:br>
              <a:rPr lang="en-GB" altLang="en-US" dirty="0"/>
            </a:br>
            <a:r>
              <a:rPr lang="en-GB" altLang="en-US" dirty="0"/>
              <a:t>is Beijing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785" y="2693952"/>
            <a:ext cx="3632433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The largest city in China </a:t>
            </a:r>
            <a:br>
              <a:rPr lang="en-GB" altLang="en-US" dirty="0"/>
            </a:br>
            <a:r>
              <a:rPr lang="en-GB" altLang="en-US" dirty="0"/>
              <a:t>is Shanghai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785" y="3768830"/>
            <a:ext cx="3632433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China is the most populous country in the world with over 1.35 billion people living there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785" y="4843709"/>
            <a:ext cx="3632433" cy="1255087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It contains the third and sixth longest rivers in the world, the Yangtze and Yellow rivers</a:t>
            </a:r>
          </a:p>
        </p:txBody>
      </p:sp>
    </p:spTree>
    <p:extLst>
      <p:ext uri="{BB962C8B-B14F-4D97-AF65-F5344CB8AC3E}">
        <p14:creationId xmlns:p14="http://schemas.microsoft.com/office/powerpoint/2010/main" val="2725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What’s the weather like there?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370" y="4715031"/>
            <a:ext cx="3842158" cy="1333851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China’s range of landscapes and environments are extremely vast, making the temperatures vary greatly across the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4279" y="4715031"/>
            <a:ext cx="3825380" cy="813732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Dry seasons and wet monsoons are quite typical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1884" r="1884" b="2270"/>
          <a:stretch/>
        </p:blipFill>
        <p:spPr>
          <a:xfrm>
            <a:off x="633370" y="1592208"/>
            <a:ext cx="3842158" cy="2648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098" r="3270"/>
          <a:stretch/>
        </p:blipFill>
        <p:spPr>
          <a:xfrm>
            <a:off x="4664279" y="1592208"/>
            <a:ext cx="3825380" cy="2648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2028" r="2499" b="1476"/>
          <a:stretch/>
        </p:blipFill>
        <p:spPr>
          <a:xfrm>
            <a:off x="1276654" y="1592208"/>
            <a:ext cx="6581161" cy="4653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2961" y="1473201"/>
            <a:ext cx="4353886" cy="1333851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‘The Three Furnaces’ is a name referring to the hottest and most humid cities of China; Chongqing, Wuhan and Nanjing</a:t>
            </a:r>
          </a:p>
        </p:txBody>
      </p:sp>
    </p:spTree>
    <p:extLst>
      <p:ext uri="{BB962C8B-B14F-4D97-AF65-F5344CB8AC3E}">
        <p14:creationId xmlns:p14="http://schemas.microsoft.com/office/powerpoint/2010/main" val="27369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84780" y="6650290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Great Wall of China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inyucho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9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84780" y="6650290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China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HerryLawford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2.0</a:t>
            </a:r>
            <a:endParaRPr lang="en-GB" altLang="en-US" sz="500" b="1" dirty="0">
              <a:solidFill>
                <a:schemeClr val="bg1"/>
              </a:solidFill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8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770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would you like to </a:t>
            </a:r>
            <a:br>
              <a:rPr lang="en-GB" dirty="0"/>
            </a:br>
            <a:r>
              <a:rPr lang="en-GB" dirty="0"/>
              <a:t>learn about next?</a:t>
            </a:r>
          </a:p>
        </p:txBody>
      </p:sp>
      <p:sp>
        <p:nvSpPr>
          <p:cNvPr id="3" name="Oval 2">
            <a:hlinkClick r:id="rId2" action="ppaction://hlinksldjump"/>
          </p:cNvPr>
          <p:cNvSpPr/>
          <p:nvPr/>
        </p:nvSpPr>
        <p:spPr>
          <a:xfrm>
            <a:off x="876300" y="1876425"/>
            <a:ext cx="1838325" cy="1838325"/>
          </a:xfrm>
          <a:prstGeom prst="ellipse">
            <a:avLst/>
          </a:prstGeom>
          <a:solidFill>
            <a:srgbClr val="F8BC92"/>
          </a:solidFill>
          <a:ln w="38100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648072" y="1876425"/>
            <a:ext cx="1838325" cy="1838325"/>
          </a:xfrm>
          <a:prstGeom prst="ellipse">
            <a:avLst/>
          </a:prstGeom>
          <a:solidFill>
            <a:srgbClr val="FFECA7"/>
          </a:solidFill>
          <a:ln w="3810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Food and Drink</a:t>
            </a:r>
            <a:endParaRPr lang="en-GB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419844" y="1876425"/>
            <a:ext cx="1838325" cy="1838325"/>
          </a:xfrm>
          <a:prstGeom prst="ellipse">
            <a:avLst/>
          </a:prstGeom>
          <a:solidFill>
            <a:srgbClr val="F8BC92"/>
          </a:solidFill>
          <a:ln w="38100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Culture</a:t>
            </a:r>
            <a:endParaRPr lang="en-GB" dirty="0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2247897" y="3975099"/>
            <a:ext cx="1838325" cy="1838325"/>
          </a:xfrm>
          <a:prstGeom prst="ellipse">
            <a:avLst/>
          </a:prstGeom>
          <a:solidFill>
            <a:srgbClr val="FFECA7"/>
          </a:solidFill>
          <a:ln w="3810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KWL Grid</a:t>
            </a:r>
            <a:endParaRPr lang="en-GB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5133972" y="3975099"/>
            <a:ext cx="1838325" cy="1838325"/>
          </a:xfrm>
          <a:prstGeom prst="ellipse">
            <a:avLst/>
          </a:prstGeom>
          <a:solidFill>
            <a:srgbClr val="FFECA7"/>
          </a:solidFill>
          <a:ln w="3810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Plenary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095">
            <a:off x="713591" y="1713463"/>
            <a:ext cx="1101675" cy="824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45918"/>
            <a:ext cx="1977403" cy="929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9" y="1750903"/>
            <a:ext cx="1181102" cy="7935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6" y="5081074"/>
            <a:ext cx="2915616" cy="16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Culture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2" y="1558761"/>
            <a:ext cx="5114925" cy="3661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1235" y="26859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official language of China is </a:t>
            </a:r>
            <a:br>
              <a:rPr lang="en-GB" dirty="0"/>
            </a:br>
            <a:r>
              <a:rPr lang="en-GB" dirty="0"/>
              <a:t>standard Mandarin, though there are many different Chinese dialects spoken all over the country.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" y="583685"/>
            <a:ext cx="1095616" cy="784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4826" y="2118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The great Wall of China is the largest man made structure in the world.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1"/>
          <a:stretch/>
        </p:blipFill>
        <p:spPr>
          <a:xfrm>
            <a:off x="1752839" y="3389735"/>
            <a:ext cx="5895975" cy="2719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1"/>
          <a:stretch/>
        </p:blipFill>
        <p:spPr>
          <a:xfrm>
            <a:off x="527736" y="1511068"/>
            <a:ext cx="1095616" cy="5052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8031" y="1875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Giant Panda is native to China and all pandas found in different countries are loaned from China.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56" y="2298089"/>
            <a:ext cx="2867946" cy="4194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1" y="2141781"/>
            <a:ext cx="704211" cy="10300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47082" y="2032941"/>
            <a:ext cx="510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Tickling was a form of torture in ancient China!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2913311"/>
            <a:ext cx="4064742" cy="3496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5" y="3297247"/>
            <a:ext cx="1040801" cy="8953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81429" y="16539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Though China technically runs through 5 time zones, the whole country actually runs on Beijing time, meaning that sunrise can happen as late as 10am in </a:t>
            </a:r>
            <a:br>
              <a:rPr lang="en-GB" dirty="0"/>
            </a:br>
            <a:r>
              <a:rPr lang="en-GB" dirty="0"/>
              <a:t>Western China.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7" y="4292496"/>
            <a:ext cx="913779" cy="1041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16" y="2889004"/>
            <a:ext cx="2995286" cy="34145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14826" y="19316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currency used is the Chinese Yuan Renminbi (CNY,  ¥).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4" y="5569276"/>
            <a:ext cx="1105125" cy="5396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11" y="4002556"/>
            <a:ext cx="3962400" cy="1934806"/>
          </a:xfrm>
          <a:prstGeom prst="rect">
            <a:avLst/>
          </a:prstGeom>
        </p:spPr>
      </p:pic>
      <p:sp>
        <p:nvSpPr>
          <p:cNvPr id="24" name="Oval 23">
            <a:hlinkClick r:id="rId14" action="ppaction://hlinksldjump"/>
          </p:cNvPr>
          <p:cNvSpPr/>
          <p:nvPr/>
        </p:nvSpPr>
        <p:spPr>
          <a:xfrm>
            <a:off x="7914845" y="579880"/>
            <a:ext cx="608170" cy="608170"/>
          </a:xfrm>
          <a:prstGeom prst="ellipse">
            <a:avLst/>
          </a:prstGeom>
          <a:solidFill>
            <a:srgbClr val="F8BC92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 rot="10800000">
            <a:off x="8019103" y="740737"/>
            <a:ext cx="399654" cy="279948"/>
          </a:xfrm>
          <a:prstGeom prst="rightArrow">
            <a:avLst>
              <a:gd name="adj1" fmla="val 50000"/>
              <a:gd name="adj2" fmla="val 62268"/>
            </a:avLst>
          </a:prstGeom>
          <a:solidFill>
            <a:srgbClr val="FFC000"/>
          </a:solidFill>
          <a:ln w="19050" cap="rnd">
            <a:solidFill>
              <a:srgbClr val="F0821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3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1" grpId="0"/>
      <p:bldP spid="11" grpId="1"/>
      <p:bldP spid="14" grpId="0"/>
      <p:bldP spid="14" grpId="1"/>
      <p:bldP spid="17" grpId="0"/>
      <p:bldP spid="17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579</TotalTime>
  <Words>451</Words>
  <Application>Microsoft Office PowerPoint</Application>
  <PresentationFormat>On-screen Show (4:3)</PresentationFormat>
  <Paragraphs>53</Paragraphs>
  <Slides>14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Sassoon Infant Rg</vt:lpstr>
      <vt:lpstr>Tuffy-TTF</vt:lpstr>
      <vt:lpstr>Arial</vt:lpstr>
      <vt:lpstr>Twinkl</vt:lpstr>
      <vt:lpstr>Tuffy</vt:lpstr>
      <vt:lpstr>Calibri</vt:lpstr>
      <vt:lpstr>Office Theme</vt:lpstr>
      <vt:lpstr>PowerPoint Presentation</vt:lpstr>
      <vt:lpstr>PowerPoint Presentation</vt:lpstr>
      <vt:lpstr>Where is China?</vt:lpstr>
      <vt:lpstr>More about China</vt:lpstr>
      <vt:lpstr>What’s the weather like there?</vt:lpstr>
      <vt:lpstr>PowerPoint Presentation</vt:lpstr>
      <vt:lpstr>PowerPoint Presentation</vt:lpstr>
      <vt:lpstr>What would you like to  learn about next?</vt:lpstr>
      <vt:lpstr>Culture</vt:lpstr>
      <vt:lpstr>KWL</vt:lpstr>
      <vt:lpstr>Food and Drink</vt:lpstr>
      <vt:lpstr>Education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Eleanor Cundey</cp:lastModifiedBy>
  <cp:revision>28</cp:revision>
  <dcterms:created xsi:type="dcterms:W3CDTF">2018-12-19T12:05:06Z</dcterms:created>
  <dcterms:modified xsi:type="dcterms:W3CDTF">2019-01-02T15:04:29Z</dcterms:modified>
</cp:coreProperties>
</file>